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Light" panose="02000000000000000000" pitchFamily="2" charset="0"/>
      <p:regular r:id="rId25"/>
      <p:italic r:id="rId26"/>
    </p:embeddedFont>
    <p:embeddedFont>
      <p:font typeface="Roboto Medium" panose="02000000000000000000" pitchFamily="2" charset="0"/>
      <p:regular r:id="rId27"/>
      <p:italic r:id="rId28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24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Treasure Hunter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</a:rPr>
              <a:t>Grupo 3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1" y="4449247"/>
            <a:ext cx="40595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600" dirty="0">
                <a:solidFill>
                  <a:schemeClr val="bg1"/>
                </a:solidFill>
              </a:rPr>
              <a:t>Los jugadores deben recorrer un mapa representado como un grafo, evitando trampas y buscando el tesoro usando Dijkstra. 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80DA340-2EC4-4B50-BD10-8933FE4F38D1}"/>
              </a:ext>
            </a:extLst>
          </p:cNvPr>
          <p:cNvSpPr/>
          <p:nvPr/>
        </p:nvSpPr>
        <p:spPr>
          <a:xfrm>
            <a:off x="12791552" y="7697037"/>
            <a:ext cx="1838848" cy="532563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6" name="Picture 2" descr="Historia | ESPE">
            <a:extLst>
              <a:ext uri="{FF2B5EF4-FFF2-40B4-BE49-F238E27FC236}">
                <a16:creationId xmlns:a16="http://schemas.microsoft.com/office/drawing/2014/main" id="{CF6CECCF-7D5F-4E6B-A3B5-B7795AF88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" y="182880"/>
            <a:ext cx="3302879" cy="9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E7850E-8CB7-4E7A-A367-F04B23320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99" y="1579468"/>
            <a:ext cx="8849501" cy="55950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47038" y="3984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¡A Jugar!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2D401F3-A029-4C84-A448-F1397E75F123}"/>
              </a:ext>
            </a:extLst>
          </p:cNvPr>
          <p:cNvSpPr/>
          <p:nvPr/>
        </p:nvSpPr>
        <p:spPr>
          <a:xfrm>
            <a:off x="12791552" y="7697037"/>
            <a:ext cx="1838848" cy="532563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Picture 2" descr="Historia | ESPE">
            <a:extLst>
              <a:ext uri="{FF2B5EF4-FFF2-40B4-BE49-F238E27FC236}">
                <a16:creationId xmlns:a16="http://schemas.microsoft.com/office/drawing/2014/main" id="{4D6ADA4E-6103-48FB-9286-E627ECE8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" y="182880"/>
            <a:ext cx="3302879" cy="9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5964" y="1143000"/>
            <a:ext cx="4918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1: Visión General del Proyecto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055977" y="1724144"/>
            <a:ext cx="8518327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Descubriendo el Desafío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3042523"/>
            <a:ext cx="4196358" cy="4043958"/>
          </a:xfrm>
          <a:prstGeom prst="roundRect">
            <a:avLst>
              <a:gd name="adj" fmla="val 235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27695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425785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18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Objetivo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674632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un juego competitivo 1 contra 1 en un grafo dinámico con trampas aleatorias. Enfocarse en la red determinística para un juego sincronizado.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042523"/>
            <a:ext cx="4196358" cy="4043958"/>
          </a:xfrm>
          <a:prstGeom prst="roundRect">
            <a:avLst>
              <a:gd name="adj" fmla="val 235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27695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425785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18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Alcance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4674632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Implementar 3 niveles con complejidad de grafo creciente, combate por turnos y puntuación. Entregar un juego ejecutable, instalador y guía de despliegue en VM.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042523"/>
            <a:ext cx="4196358" cy="4043958"/>
          </a:xfrm>
          <a:prstGeom prst="roundRect">
            <a:avLst>
              <a:gd name="adj" fmla="val 235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27695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425785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18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Tecnologías Clave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467463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C++17, raylib para gráficos y una capa de red TCP personalizada en Windows.</a:t>
            </a:r>
            <a:endParaRPr lang="en-US" sz="175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E7A67B8-ED85-4214-B940-4B539C425769}"/>
              </a:ext>
            </a:extLst>
          </p:cNvPr>
          <p:cNvSpPr/>
          <p:nvPr/>
        </p:nvSpPr>
        <p:spPr>
          <a:xfrm>
            <a:off x="12791552" y="7697037"/>
            <a:ext cx="1838848" cy="532563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pic>
        <p:nvPicPr>
          <p:cNvPr id="21" name="Picture 2" descr="Historia | ESPE">
            <a:extLst>
              <a:ext uri="{FF2B5EF4-FFF2-40B4-BE49-F238E27FC236}">
                <a16:creationId xmlns:a16="http://schemas.microsoft.com/office/drawing/2014/main" id="{42C9266F-4C58-4C7C-BCF5-1DDD331DB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" y="182880"/>
            <a:ext cx="3302879" cy="9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5964" y="712827"/>
            <a:ext cx="4918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1: Visión General del Proyecto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293971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Fundamento Técnico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283916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Pila de Desarrollo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4912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Lenguaje: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C++17 (MinGW/MSVC)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334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Gráficos: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raylib (renderizado, entrada, 2D)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756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Redes: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WinSock / BSD Sockets (cliente TCP personalizado)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807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Compilación: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Release x64 con vinculación estática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22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Empaquetado: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Inno Setup para distribución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839164"/>
            <a:ext cx="343340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Mecánicas Principales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599521" y="34912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Tablero de Juego: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Grafo circular con trampas dinámicas por turno.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2963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Jugadores: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J1 (Anfitrión) y J2 (Unirse) compiten por el tesoro.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1014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Colisiones: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anfitrión resuelve conflictos cuando los jugadores apuntan al mismo nodo.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9065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Puntuación: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+50 por la primera visita, +300 por recoger el tesoro.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7116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HUD: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Muestra el turno, las puntuaciones, el pase forzado y los mensajes de combate.</a:t>
            </a:r>
            <a:endParaRPr lang="en-US" sz="17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CE9E83F-E96C-4132-B0C1-A2B721FDAFCB}"/>
              </a:ext>
            </a:extLst>
          </p:cNvPr>
          <p:cNvSpPr/>
          <p:nvPr/>
        </p:nvSpPr>
        <p:spPr>
          <a:xfrm>
            <a:off x="12791552" y="7697037"/>
            <a:ext cx="1838848" cy="532563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7" name="Picture 2" descr="Historia | ESPE">
            <a:extLst>
              <a:ext uri="{FF2B5EF4-FFF2-40B4-BE49-F238E27FC236}">
                <a16:creationId xmlns:a16="http://schemas.microsoft.com/office/drawing/2014/main" id="{97CBEF0B-EC31-4675-B0B6-3A6F81AA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" y="182880"/>
            <a:ext cx="3302879" cy="9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8117" y="471964"/>
            <a:ext cx="2854166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2: Arquitectura y Red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4196953" y="911662"/>
            <a:ext cx="6236494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Diseño Cliente-Servidor</a:t>
            </a:r>
            <a:endParaRPr lang="en-US" sz="4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70" y="1909286"/>
            <a:ext cx="13429059" cy="60430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23549" y="2160272"/>
            <a:ext cx="2350062" cy="36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Cliente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623549" y="2626733"/>
            <a:ext cx="2350062" cy="581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Entrada y renderizado del jugador local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70" y="3806606"/>
            <a:ext cx="520532" cy="5205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947787" y="6692534"/>
            <a:ext cx="2362974" cy="36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Cliente Unido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4947787" y="7158996"/>
            <a:ext cx="2362974" cy="581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Envía entrada; recibe estado replicado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008" y="5704734"/>
            <a:ext cx="520532" cy="5205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46199" y="2115078"/>
            <a:ext cx="2350063" cy="36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Servidor Host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7246199" y="2581540"/>
            <a:ext cx="2350063" cy="581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Simulación y estado autoritativos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158" y="3754957"/>
            <a:ext cx="520532" cy="5205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570436" y="6510953"/>
            <a:ext cx="2350062" cy="72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Sincronización de Estado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9570436" y="7340577"/>
            <a:ext cx="2350062" cy="581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Host replica el estado a los clientes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1658" y="5704734"/>
            <a:ext cx="520532" cy="52053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0670" y="8145304"/>
            <a:ext cx="13429059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Nuestra arquitectura distribuye la lógica del juego entre los clientes y un servidor TCP central, asegurando que el Host mantenga la autoridad del juego mientras los clientes Unidos replican el estado.</a:t>
            </a:r>
            <a:endParaRPr lang="en-US" sz="135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9E11B2-1E85-40D5-97DE-D191A0556793}"/>
              </a:ext>
            </a:extLst>
          </p:cNvPr>
          <p:cNvSpPr/>
          <p:nvPr/>
        </p:nvSpPr>
        <p:spPr>
          <a:xfrm>
            <a:off x="12791552" y="7697037"/>
            <a:ext cx="1838848" cy="532563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9" name="Picture 2" descr="Historia | ESPE">
            <a:extLst>
              <a:ext uri="{FF2B5EF4-FFF2-40B4-BE49-F238E27FC236}">
                <a16:creationId xmlns:a16="http://schemas.microsoft.com/office/drawing/2014/main" id="{46306E6E-1003-4D5C-A4A1-550630A0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" y="182880"/>
            <a:ext cx="3302879" cy="9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7018" y="544830"/>
            <a:ext cx="32962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2: Arquitectura y Red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897154" y="1052513"/>
            <a:ext cx="6835973" cy="854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Diseño del Protocolo</a:t>
            </a:r>
            <a:endParaRPr lang="en-US" sz="5350" dirty="0"/>
          </a:p>
        </p:txBody>
      </p:sp>
      <p:sp>
        <p:nvSpPr>
          <p:cNvPr id="4" name="Text 2"/>
          <p:cNvSpPr/>
          <p:nvPr/>
        </p:nvSpPr>
        <p:spPr>
          <a:xfrm>
            <a:off x="693420" y="2204204"/>
            <a:ext cx="1324356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juego emplea un protocolo TCP personalizado basado en texto, utilizando mensajes prefijados para mayor claridad y un análisis eficiente. Cada tipo de mensaje cumple una función específica en el mantenimiento del estado y la sincronización del juego.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693420" y="3060978"/>
            <a:ext cx="13243560" cy="4627245"/>
          </a:xfrm>
          <a:prstGeom prst="roundRect">
            <a:avLst>
              <a:gd name="adj" fmla="val 17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01040" y="3068598"/>
            <a:ext cx="13228320" cy="5774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99279" y="3195042"/>
            <a:ext cx="224551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HELLO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3548658" y="3195042"/>
            <a:ext cx="1018258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role=HOST|JOIN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01040" y="3646051"/>
            <a:ext cx="13228320" cy="5774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99279" y="3772495"/>
            <a:ext cx="224551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SETUP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3548658" y="3772495"/>
            <a:ext cx="1018258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level= seed=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1040" y="4223504"/>
            <a:ext cx="13228320" cy="5774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99279" y="4349948"/>
            <a:ext cx="224551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3548658" y="4349948"/>
            <a:ext cx="1018258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turn= p1node= p2node= ... mustPass=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01040" y="4800957"/>
            <a:ext cx="13228320" cy="5774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99279" y="4927402"/>
            <a:ext cx="224551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MOVE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3548658" y="4927402"/>
            <a:ext cx="1018258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who=&lt;1|2&gt; to=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01040" y="5378410"/>
            <a:ext cx="13228320" cy="5774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99279" y="5504855"/>
            <a:ext cx="224551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FIGHT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3548658" y="5504855"/>
            <a:ext cx="1018258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 mover=&lt;1|2&gt; node=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01040" y="5955863"/>
            <a:ext cx="13228320" cy="5774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99279" y="6082308"/>
            <a:ext cx="224551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FIGHTRES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3548658" y="6082308"/>
            <a:ext cx="1018258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winner=&lt;1|2&gt;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01040" y="6533317"/>
            <a:ext cx="13228320" cy="5774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99279" y="6659761"/>
            <a:ext cx="224551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3548658" y="6659761"/>
            <a:ext cx="1018258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u1 v1 u2 v2 ...</a:t>
            </a: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(lista de aristas bloqueadas)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701040" y="7110770"/>
            <a:ext cx="13228320" cy="5698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99279" y="7237214"/>
            <a:ext cx="224551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PING/PONG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3548658" y="7237214"/>
            <a:ext cx="10182582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Mensajes de latido para la salud de la conexión.</a:t>
            </a:r>
            <a:endParaRPr lang="en-US" sz="1550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9FE48F7-2038-4F0D-980E-AB70F7DD39A3}"/>
              </a:ext>
            </a:extLst>
          </p:cNvPr>
          <p:cNvSpPr/>
          <p:nvPr/>
        </p:nvSpPr>
        <p:spPr>
          <a:xfrm>
            <a:off x="12791552" y="7697037"/>
            <a:ext cx="1838848" cy="532563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31" name="Picture 2" descr="Historia | ESPE">
            <a:extLst>
              <a:ext uri="{FF2B5EF4-FFF2-40B4-BE49-F238E27FC236}">
                <a16:creationId xmlns:a16="http://schemas.microsoft.com/office/drawing/2014/main" id="{F2536120-129E-4E50-9FF9-AEC824114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" y="182880"/>
            <a:ext cx="3302879" cy="9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9805" y="474107"/>
            <a:ext cx="251079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3: Sincronización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3797975" y="915829"/>
            <a:ext cx="7034451" cy="74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Logrando el Determinismo</a:t>
            </a:r>
            <a:endParaRPr lang="en-US" sz="4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9" y="2112050"/>
            <a:ext cx="6501527" cy="65015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3084" y="3878461"/>
            <a:ext cx="6501527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jugabilidad determinista es primordial. Ambos clientes deben experimentar exactamente la misma evolución del juego, lo que se logra mediante una semilla de generador de números aleatorios (RNG) sincronizada.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3084" y="4860846"/>
            <a:ext cx="6501527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Distribución de la Semilla: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Host genera una </a:t>
            </a:r>
            <a:r>
              <a:rPr lang="en-US" sz="13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syncSeed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única y la envía a través del mensaje </a:t>
            </a:r>
            <a:r>
              <a:rPr lang="en-US" sz="13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SETUP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3084" y="5487829"/>
            <a:ext cx="6501527" cy="84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Inicialización Local: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Ambos clientes llaman a </a:t>
            </a:r>
            <a:r>
              <a:rPr lang="en-US" sz="13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RNGSeed(syncSeed)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3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SetRandomSeed(syncSeed)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(raylib) para asegurar una generación idéntica del mapa y la colocación de trampas.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3084" y="6390561"/>
            <a:ext cx="650152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Resultado Consistente: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Esto garantiza que J1 y J2 vean los mismos nodos, aristas y posiciones iniciales de las trampas.</a:t>
            </a:r>
            <a:endParaRPr lang="en-US" sz="13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BD125D-522E-4150-B2C5-49060C5BA1AA}"/>
              </a:ext>
            </a:extLst>
          </p:cNvPr>
          <p:cNvSpPr/>
          <p:nvPr/>
        </p:nvSpPr>
        <p:spPr>
          <a:xfrm>
            <a:off x="12791552" y="7697037"/>
            <a:ext cx="1838848" cy="532563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0" name="Picture 2" descr="Historia | ESPE">
            <a:extLst>
              <a:ext uri="{FF2B5EF4-FFF2-40B4-BE49-F238E27FC236}">
                <a16:creationId xmlns:a16="http://schemas.microsoft.com/office/drawing/2014/main" id="{9B77B1E3-56A4-45AC-A8FF-275950ED4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" y="182880"/>
            <a:ext cx="3302879" cy="9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3446" y="1189315"/>
            <a:ext cx="33033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3: Sincronización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984647" y="1770459"/>
            <a:ext cx="1266110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Sincronización de Estado y Trampas</a:t>
            </a:r>
            <a:endParaRPr lang="en-US" sz="6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8838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222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Autoridad del Host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713327"/>
            <a:ext cx="3893939" cy="1459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Host ejecuta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nextTurn()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reorganizando las trampas con una regla segura para mantener la equidad.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88838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222909"/>
            <a:ext cx="3520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Actualizaciones de Difusión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4713327"/>
            <a:ext cx="3893939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Host difunde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BLOCKS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(lista de aristas bloqueadas) y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STATE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(turno, nodos, puntuaciones, tesoro, etc.).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88838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222909"/>
            <a:ext cx="3689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Replicación del Cliente Unido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4713327"/>
            <a:ext cx="3893939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cliente Unido aplica las actualizaciones: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applyBlockedList()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trampas y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applyStateLine()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el estado del juego a través de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sscanf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669762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cliente Unido nunca avanza su propio turno; estrictamente espera los mensajes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STATE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 Host para progresar.</a:t>
            </a:r>
            <a:endParaRPr lang="en-US" sz="17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30BAAAD-22CF-46DA-8F08-6D3C3EB766C0}"/>
              </a:ext>
            </a:extLst>
          </p:cNvPr>
          <p:cNvSpPr/>
          <p:nvPr/>
        </p:nvSpPr>
        <p:spPr>
          <a:xfrm>
            <a:off x="12791552" y="7697037"/>
            <a:ext cx="1838848" cy="532563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5" name="Picture 2" descr="Historia | ESPE">
            <a:extLst>
              <a:ext uri="{FF2B5EF4-FFF2-40B4-BE49-F238E27FC236}">
                <a16:creationId xmlns:a16="http://schemas.microsoft.com/office/drawing/2014/main" id="{CFB5731B-36E0-4A53-970C-01CDE9752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" y="182880"/>
            <a:ext cx="3302879" cy="9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3561" y="761643"/>
            <a:ext cx="3363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4: Flujo del Juego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158127" y="1342787"/>
            <a:ext cx="10314027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Gestión de Turnos y Combate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26611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016210"/>
            <a:ext cx="6407944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190518"/>
            <a:ext cx="31820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Resolución de Colisiones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680936"/>
            <a:ext cx="6407944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Host es responsable de resolver todos los conflictos y 'peleas' utilizando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startFight()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difundiendo el mensaje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FIGHTRES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26611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016210"/>
            <a:ext cx="6408063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3190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Avance de Turno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3680936"/>
            <a:ext cx="6408063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Después de los conflictos, el Host ejecuta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nextTurn()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difunde los últimos mensajes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STATE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BLOCKS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todos los clientes conectados.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1817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536763"/>
            <a:ext cx="6407944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711071"/>
            <a:ext cx="3057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Dependencia del Cliente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201489"/>
            <a:ext cx="6407944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clientes Unidos son pasivos y esperan estrictamente los mensajes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STATE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 Host para actualizar el estado de su juego y avanzar sus turnos.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1817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536763"/>
            <a:ext cx="6408063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5711071"/>
            <a:ext cx="3949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Procesamiento en Tiempo Real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6201489"/>
            <a:ext cx="6408063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función </a:t>
            </a:r>
            <a:r>
              <a:rPr lang="en-US" sz="17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net.pump()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 llama en cada fotograma para procesar continuamente los mensajes de red entrantes, asegurando la capacidad de respuesta.</a:t>
            </a:r>
            <a:endParaRPr lang="en-US" sz="175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7172558-63D3-441E-8162-BC9B290A4A34}"/>
              </a:ext>
            </a:extLst>
          </p:cNvPr>
          <p:cNvSpPr/>
          <p:nvPr/>
        </p:nvSpPr>
        <p:spPr>
          <a:xfrm>
            <a:off x="12791552" y="7697037"/>
            <a:ext cx="1838848" cy="532563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1" name="Picture 2" descr="Historia | ESPE">
            <a:extLst>
              <a:ext uri="{FF2B5EF4-FFF2-40B4-BE49-F238E27FC236}">
                <a16:creationId xmlns:a16="http://schemas.microsoft.com/office/drawing/2014/main" id="{9FF1DA21-852D-4D1C-9D51-15964A99F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" y="182880"/>
            <a:ext cx="3302879" cy="9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8221" y="875467"/>
            <a:ext cx="3093839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5: </a:t>
            </a:r>
            <a:r>
              <a:rPr lang="en-US" sz="19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Despliegue</a:t>
            </a: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1100138" y="1391245"/>
            <a:ext cx="12430006" cy="868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800"/>
              </a:lnSpc>
              <a:buNone/>
            </a:pPr>
            <a:r>
              <a:rPr lang="en-US" sz="5450" dirty="0" err="1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Infraestructura</a:t>
            </a:r>
            <a:endParaRPr lang="en-US" sz="5450" dirty="0"/>
          </a:p>
        </p:txBody>
      </p:sp>
      <p:sp>
        <p:nvSpPr>
          <p:cNvPr id="10" name="Text 8"/>
          <p:cNvSpPr/>
          <p:nvPr/>
        </p:nvSpPr>
        <p:spPr>
          <a:xfrm>
            <a:off x="5980806" y="2646129"/>
            <a:ext cx="3019901" cy="377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Despliegue en VM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4385965" y="3411617"/>
            <a:ext cx="6364962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servidor TCP está diseñado para un despliegue robusto en una VM pública.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385965" y="4236839"/>
            <a:ext cx="6364962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Configuración de VM:</a:t>
            </a: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VM pública (Windows/Linux) con una IP estática.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385965" y="4951333"/>
            <a:ext cx="6364962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Cortafuegos:</a:t>
            </a: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Abrir el puerto 5000/TCP en el cortafuegos local y el grupo de seguridad en la nube.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385965" y="5665827"/>
            <a:ext cx="6364962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Servicio:</a:t>
            </a: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Ejecutar el servidor de retransmisión como un servicio (Windows: Programador de Tareas; Linux: systemd) para el inicio automático y el registro.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8446" y="6632019"/>
            <a:ext cx="6364962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EFEC709-77A1-48A7-A128-7F71DB86C487}"/>
              </a:ext>
            </a:extLst>
          </p:cNvPr>
          <p:cNvSpPr/>
          <p:nvPr/>
        </p:nvSpPr>
        <p:spPr>
          <a:xfrm>
            <a:off x="12791552" y="7697037"/>
            <a:ext cx="1838848" cy="532563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7" name="Picture 2" descr="Historia | ESPE">
            <a:extLst>
              <a:ext uri="{FF2B5EF4-FFF2-40B4-BE49-F238E27FC236}">
                <a16:creationId xmlns:a16="http://schemas.microsoft.com/office/drawing/2014/main" id="{ACD45C10-EA34-4A31-8B09-3C800B7C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" y="182880"/>
            <a:ext cx="3302879" cy="9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875</Words>
  <Application>Microsoft Office PowerPoint</Application>
  <PresentationFormat>Personalizado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Calibri</vt:lpstr>
      <vt:lpstr>Roboto Light</vt:lpstr>
      <vt:lpstr>Roboto Medium</vt:lpstr>
      <vt:lpstr>Consolas</vt:lpstr>
      <vt:lpstr>Arial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Dennis Paucar</cp:lastModifiedBy>
  <cp:revision>3</cp:revision>
  <dcterms:created xsi:type="dcterms:W3CDTF">2025-08-19T22:15:02Z</dcterms:created>
  <dcterms:modified xsi:type="dcterms:W3CDTF">2025-08-19T22:35:11Z</dcterms:modified>
</cp:coreProperties>
</file>